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72" r:id="rId3"/>
    <p:sldId id="275" r:id="rId4"/>
    <p:sldId id="318" r:id="rId5"/>
    <p:sldId id="367" r:id="rId6"/>
    <p:sldId id="276" r:id="rId7"/>
    <p:sldId id="285" r:id="rId8"/>
    <p:sldId id="258" r:id="rId9"/>
    <p:sldId id="259" r:id="rId10"/>
    <p:sldId id="274" r:id="rId11"/>
    <p:sldId id="263" r:id="rId12"/>
    <p:sldId id="264" r:id="rId13"/>
    <p:sldId id="313" r:id="rId14"/>
    <p:sldId id="262" r:id="rId15"/>
    <p:sldId id="319" r:id="rId16"/>
    <p:sldId id="316" r:id="rId17"/>
    <p:sldId id="265" r:id="rId18"/>
    <p:sldId id="266" r:id="rId19"/>
    <p:sldId id="267" r:id="rId20"/>
    <p:sldId id="260" r:id="rId21"/>
    <p:sldId id="366" r:id="rId22"/>
    <p:sldId id="364" r:id="rId23"/>
    <p:sldId id="344" r:id="rId24"/>
    <p:sldId id="365" r:id="rId25"/>
    <p:sldId id="320" r:id="rId26"/>
    <p:sldId id="302" r:id="rId27"/>
    <p:sldId id="308" r:id="rId28"/>
    <p:sldId id="317" r:id="rId29"/>
    <p:sldId id="303" r:id="rId30"/>
    <p:sldId id="312" r:id="rId31"/>
    <p:sldId id="304" r:id="rId32"/>
    <p:sldId id="295" r:id="rId33"/>
    <p:sldId id="314" r:id="rId34"/>
    <p:sldId id="296" r:id="rId35"/>
    <p:sldId id="315" r:id="rId36"/>
    <p:sldId id="297" r:id="rId37"/>
    <p:sldId id="298" r:id="rId38"/>
    <p:sldId id="310" r:id="rId39"/>
    <p:sldId id="300" r:id="rId40"/>
    <p:sldId id="268" r:id="rId41"/>
    <p:sldId id="269" r:id="rId42"/>
    <p:sldId id="270" r:id="rId43"/>
    <p:sldId id="291" r:id="rId44"/>
    <p:sldId id="292" r:id="rId45"/>
    <p:sldId id="271" r:id="rId46"/>
    <p:sldId id="287" r:id="rId47"/>
    <p:sldId id="288" r:id="rId48"/>
    <p:sldId id="284" r:id="rId49"/>
    <p:sldId id="278" r:id="rId50"/>
    <p:sldId id="281" r:id="rId51"/>
    <p:sldId id="282" r:id="rId52"/>
    <p:sldId id="283" r:id="rId53"/>
    <p:sldId id="289" r:id="rId54"/>
    <p:sldId id="3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79"/>
    <p:restoredTop sz="86567"/>
  </p:normalViewPr>
  <p:slideViewPr>
    <p:cSldViewPr snapToGrid="0" snapToObjects="1">
      <p:cViewPr varScale="1">
        <p:scale>
          <a:sx n="78" d="100"/>
          <a:sy n="78" d="100"/>
        </p:scale>
        <p:origin x="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44</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create the instance of </a:t>
            </a:r>
            <a:r>
              <a:rPr lang="en-US"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parameter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object. It has a property : message -&gt; value: ‘message’</a:t>
            </a:r>
          </a:p>
          <a:p>
            <a:r>
              <a:rPr lang="en-US" sz="1200" b="0" i="0" kern="1200" dirty="0">
                <a:solidFill>
                  <a:schemeClr val="tx1"/>
                </a:solidFill>
                <a:effectLst/>
                <a:latin typeface="+mn-lt"/>
                <a:ea typeface="+mn-ea"/>
                <a:cs typeface="+mn-cs"/>
              </a:rPr>
              <a:t>This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10</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23</a:t>
            </a:fld>
            <a:endParaRPr lang="ru-RU"/>
          </a:p>
        </p:txBody>
      </p:sp>
    </p:spTree>
    <p:extLst>
      <p:ext uri="{BB962C8B-B14F-4D97-AF65-F5344CB8AC3E}">
        <p14:creationId xmlns:p14="http://schemas.microsoft.com/office/powerpoint/2010/main" val="3450146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43</a:t>
            </a:fld>
            <a:endParaRPr lang="en-US"/>
          </a:p>
        </p:txBody>
      </p:sp>
    </p:spTree>
    <p:extLst>
      <p:ext uri="{BB962C8B-B14F-4D97-AF65-F5344CB8AC3E}">
        <p14:creationId xmlns:p14="http://schemas.microsoft.com/office/powerpoint/2010/main" val="1500884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11/25/18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11/25/18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670969"/>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FF0000"/>
                </a:solidFill>
              </a:rPr>
              <a:t>App</a:t>
            </a:r>
            <a:r>
              <a:rPr lang="en-US" dirty="0"/>
              <a:t>&gt; -- Application entry point</a:t>
            </a:r>
            <a:br>
              <a:rPr lang="en-US" dirty="0"/>
            </a:br>
            <a:r>
              <a:rPr lang="en-US" dirty="0"/>
              <a:t>	&lt;</a:t>
            </a:r>
            <a:r>
              <a:rPr lang="en-US" b="1" dirty="0" err="1">
                <a:solidFill>
                  <a:schemeClr val="accent2">
                    <a:lumMod val="75000"/>
                  </a:schemeClr>
                </a:solidFill>
              </a:rPr>
              <a:t>TeslaHeader</a:t>
            </a:r>
            <a:r>
              <a:rPr lang="en-US" dirty="0"/>
              <a:t>&gt;&lt;/</a:t>
            </a:r>
            <a:r>
              <a:rPr lang="en-US" b="1" dirty="0" err="1">
                <a:solidFill>
                  <a:schemeClr val="accent2">
                    <a:lumMod val="75000"/>
                  </a:schemeClr>
                </a:solidFill>
              </a:rPr>
              <a:t>TeslaHeader</a:t>
            </a:r>
            <a:r>
              <a:rPr lang="en-US" dirty="0"/>
              <a:t>&gt;</a:t>
            </a:r>
            <a:br>
              <a:rPr lang="en-US" dirty="0"/>
            </a:br>
            <a:r>
              <a:rPr lang="en-US" dirty="0"/>
              <a:t>		&lt;</a:t>
            </a:r>
            <a:r>
              <a:rPr lang="en-US" b="1" dirty="0" err="1">
                <a:solidFill>
                  <a:srgbClr val="C00000"/>
                </a:solidFill>
              </a:rPr>
              <a:t>TeslaBattery</a:t>
            </a:r>
            <a:r>
              <a:rPr lang="en-US" dirty="0"/>
              <a:t>&gt; </a:t>
            </a:r>
            <a:r>
              <a:rPr lang="en-US" dirty="0">
                <a:solidFill>
                  <a:schemeClr val="accent2"/>
                </a:solidFill>
              </a:rPr>
              <a:t>-- </a:t>
            </a:r>
            <a:r>
              <a:rPr lang="en-US" b="1" i="1" dirty="0">
                <a:solidFill>
                  <a:schemeClr val="accent4"/>
                </a:solidFill>
              </a:rPr>
              <a:t>Container Component</a:t>
            </a:r>
            <a:br>
              <a:rPr lang="en-US" dirty="0"/>
            </a:br>
            <a:r>
              <a:rPr lang="en-US" dirty="0"/>
              <a:t>			&lt;</a:t>
            </a:r>
            <a:r>
              <a:rPr lang="en-US" b="1" dirty="0" err="1">
                <a:solidFill>
                  <a:schemeClr val="accent2"/>
                </a:solidFill>
              </a:rPr>
              <a:t>TeslaCar</a:t>
            </a:r>
            <a:r>
              <a:rPr lang="en-US" dirty="0"/>
              <a:t> /&gt; -- </a:t>
            </a:r>
            <a:r>
              <a:rPr lang="en-US" b="1" i="1" dirty="0">
                <a:solidFill>
                  <a:schemeClr val="accent4"/>
                </a:solidFill>
              </a:rPr>
              <a:t>Presentational Component</a:t>
            </a:r>
            <a:br>
              <a:rPr lang="en-US" dirty="0"/>
            </a:br>
            <a:r>
              <a:rPr lang="en-US" dirty="0"/>
              <a:t>			&lt;</a:t>
            </a:r>
            <a:r>
              <a:rPr lang="en-US" b="1" dirty="0" err="1">
                <a:solidFill>
                  <a:schemeClr val="accent2"/>
                </a:solidFill>
              </a:rPr>
              <a:t>TeslaStats</a:t>
            </a:r>
            <a:r>
              <a:rPr lang="en-US" dirty="0"/>
              <a:t> /&gt; -- </a:t>
            </a:r>
            <a:r>
              <a:rPr lang="en-US" b="1" dirty="0">
                <a:solidFill>
                  <a:schemeClr val="accent4"/>
                </a:solidFill>
              </a:rPr>
              <a:t>Presentational Component </a:t>
            </a:r>
            <a:br>
              <a:rPr lang="en-US" dirty="0"/>
            </a:br>
            <a:r>
              <a:rPr lang="en-US" dirty="0"/>
              <a:t>			&lt;</a:t>
            </a:r>
            <a:r>
              <a:rPr lang="en-US" b="1" dirty="0" err="1">
                <a:solidFill>
                  <a:schemeClr val="accent2"/>
                </a:solidFill>
              </a:rPr>
              <a:t>TeslaCounter</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TeslaClimate</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TeslaWheels</a:t>
            </a:r>
            <a:r>
              <a:rPr lang="en-US" dirty="0"/>
              <a:t> /&gt; -- </a:t>
            </a:r>
            <a:r>
              <a:rPr lang="en-US" b="1" dirty="0">
                <a:solidFill>
                  <a:schemeClr val="accent4"/>
                </a:solidFill>
              </a:rPr>
              <a:t>Presentational Component</a:t>
            </a:r>
            <a:br>
              <a:rPr lang="en-US" dirty="0"/>
            </a:br>
            <a:r>
              <a:rPr lang="en-US" dirty="0"/>
              <a:t>			&lt;</a:t>
            </a:r>
            <a:r>
              <a:rPr lang="en-US" b="1" dirty="0" err="1">
                <a:solidFill>
                  <a:schemeClr val="accent2"/>
                </a:solidFill>
              </a:rPr>
              <a:t>TeslaNotice</a:t>
            </a:r>
            <a:r>
              <a:rPr lang="en-US" dirty="0"/>
              <a:t> /&gt; -- </a:t>
            </a:r>
            <a:r>
              <a:rPr lang="en-US" b="1" dirty="0">
                <a:solidFill>
                  <a:schemeClr val="accent4"/>
                </a:solidFill>
              </a:rPr>
              <a:t>Presentational Component</a:t>
            </a:r>
            <a:br>
              <a:rPr lang="en-US" dirty="0"/>
            </a:br>
            <a:r>
              <a:rPr lang="en-US" dirty="0"/>
              <a:t>		&lt;/</a:t>
            </a:r>
            <a:r>
              <a:rPr lang="en-US" b="1" dirty="0" err="1">
                <a:solidFill>
                  <a:srgbClr val="C00000"/>
                </a:solidFill>
              </a:rPr>
              <a:t>TeslaBattery</a:t>
            </a:r>
            <a:r>
              <a:rPr lang="en-US" dirty="0"/>
              <a:t>&gt;</a:t>
            </a:r>
            <a:br>
              <a:rPr lang="en-US" dirty="0"/>
            </a:br>
            <a:r>
              <a:rPr lang="en-US" dirty="0"/>
              <a:t>&lt;/</a:t>
            </a:r>
            <a:r>
              <a:rPr lang="en-US" b="1" dirty="0">
                <a:solidFill>
                  <a:srgbClr val="FF0000"/>
                </a:solidFill>
              </a:rPr>
              <a:t>App</a:t>
            </a:r>
            <a:r>
              <a:rPr lang="en-US" dirty="0"/>
              <a:t>&gt;</a:t>
            </a:r>
          </a:p>
        </p:txBody>
      </p:sp>
    </p:spTree>
    <p:extLst>
      <p:ext uri="{BB962C8B-B14F-4D97-AF65-F5344CB8AC3E}">
        <p14:creationId xmlns:p14="http://schemas.microsoft.com/office/powerpoint/2010/main" val="4220523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t>Entry Point</a:t>
            </a:r>
            <a:endParaRPr lang="en-US" dirty="0">
              <a:solidFill>
                <a:srgbClr val="C0000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2"/>
          <a:stretch>
            <a:fillRect/>
          </a:stretch>
        </p:blipFill>
        <p:spPr>
          <a:xfrm>
            <a:off x="632373" y="1793813"/>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3"/>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001173" y="2846897"/>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35327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222197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effectLst/>
              </a:rPr>
              <a:t>Presentational Component (stateless component)</a:t>
            </a:r>
            <a:br>
              <a:rPr lang="en-US" dirty="0"/>
            </a:br>
            <a:endParaRPr lang="en-US" dirty="0"/>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3895775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dirty="0"/>
              <a:t>What are the benefits of using these patterns?</a:t>
            </a:r>
            <a:br>
              <a:rPr lang="en-US" dirty="0"/>
            </a:br>
            <a:endParaRPr lang="en-US" dirty="0"/>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46934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C0000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spTree>
    <p:extLst>
      <p:ext uri="{BB962C8B-B14F-4D97-AF65-F5344CB8AC3E}">
        <p14:creationId xmlns:p14="http://schemas.microsoft.com/office/powerpoint/2010/main" val="289661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4D5A-94CC-3949-913B-502197C972D7}"/>
              </a:ext>
            </a:extLst>
          </p:cNvPr>
          <p:cNvSpPr>
            <a:spLocks noGrp="1"/>
          </p:cNvSpPr>
          <p:nvPr>
            <p:ph type="title"/>
          </p:nvPr>
        </p:nvSpPr>
        <p:spPr/>
        <p:txBody>
          <a:bodyPr/>
          <a:lstStyle/>
          <a:p>
            <a:pPr algn="ctr"/>
            <a:r>
              <a:rPr lang="en-US" b="1" dirty="0"/>
              <a:t>Syntax Component</a:t>
            </a:r>
          </a:p>
        </p:txBody>
      </p:sp>
      <p:sp>
        <p:nvSpPr>
          <p:cNvPr id="3" name="Content Placeholder 2">
            <a:extLst>
              <a:ext uri="{FF2B5EF4-FFF2-40B4-BE49-F238E27FC236}">
                <a16:creationId xmlns:a16="http://schemas.microsoft.com/office/drawing/2014/main" id="{862F9FB5-47AF-4C49-9DA5-05CF6D2E6B9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82909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Data binding</a:t>
            </a:r>
            <a:endParaRPr lang="nl-NL" dirty="0"/>
          </a:p>
        </p:txBody>
      </p:sp>
      <p:sp>
        <p:nvSpPr>
          <p:cNvPr id="3" name="Content Placeholder 2"/>
          <p:cNvSpPr>
            <a:spLocks noGrp="1"/>
          </p:cNvSpPr>
          <p:nvPr>
            <p:ph idx="1"/>
          </p:nvPr>
        </p:nvSpPr>
        <p:spPr/>
        <p:txBody>
          <a:bodyPr/>
          <a:lstStyle/>
          <a:p>
            <a:endParaRPr lang="nl-NL" dirty="0"/>
          </a:p>
          <a:p>
            <a:endParaRPr lang="nl-NL" dirty="0"/>
          </a:p>
          <a:p>
            <a:pPr marL="0" indent="0">
              <a:buNone/>
            </a:pPr>
            <a:r>
              <a:rPr lang="en-US" b="1" dirty="0"/>
              <a:t>Data binding</a:t>
            </a:r>
            <a:r>
              <a:rPr lang="en-US" dirty="0"/>
              <a:t> is the </a:t>
            </a:r>
            <a:r>
              <a:rPr lang="en-US" b="1" dirty="0"/>
              <a:t>mechanism</a:t>
            </a:r>
            <a:r>
              <a:rPr lang="en-US" dirty="0"/>
              <a:t> used to ensure the linking between what a user </a:t>
            </a:r>
            <a:r>
              <a:rPr lang="en-US" b="1" dirty="0"/>
              <a:t>see</a:t>
            </a:r>
            <a:r>
              <a:rPr lang="en-US" dirty="0"/>
              <a:t> on the screen and the </a:t>
            </a:r>
            <a:r>
              <a:rPr lang="en-US" b="1" dirty="0"/>
              <a:t>data value</a:t>
            </a:r>
            <a:r>
              <a:rPr lang="en-US" dirty="0"/>
              <a:t> in our </a:t>
            </a:r>
            <a:r>
              <a:rPr lang="en-US" dirty="0">
                <a:solidFill>
                  <a:srgbClr val="FF0000"/>
                </a:solidFill>
              </a:rPr>
              <a:t>Component</a:t>
            </a:r>
            <a:r>
              <a:rPr lang="en-US" dirty="0"/>
              <a:t>. </a:t>
            </a:r>
          </a:p>
          <a:p>
            <a:pPr marL="0" indent="0">
              <a:buNone/>
            </a:pPr>
            <a:endParaRPr lang="en-US" dirty="0"/>
          </a:p>
          <a:p>
            <a:pPr marL="0" indent="0">
              <a:buNone/>
            </a:pPr>
            <a:r>
              <a:rPr lang="en-US" dirty="0"/>
              <a:t>			</a:t>
            </a:r>
            <a:r>
              <a:rPr lang="en-US" b="1" dirty="0">
                <a:solidFill>
                  <a:schemeClr val="accent2"/>
                </a:solidFill>
              </a:rPr>
              <a:t>(View/template &lt;-&gt; Component)</a:t>
            </a:r>
            <a:endParaRPr lang="nl-NL" b="1" dirty="0">
              <a:solidFill>
                <a:schemeClr val="accent2"/>
              </a:solidFill>
            </a:endParaRPr>
          </a:p>
        </p:txBody>
      </p:sp>
    </p:spTree>
    <p:extLst>
      <p:ext uri="{BB962C8B-B14F-4D97-AF65-F5344CB8AC3E}">
        <p14:creationId xmlns:p14="http://schemas.microsoft.com/office/powerpoint/2010/main" val="240676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88955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2A1D3-3AC0-7D44-9963-C62D4262BF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66B249-5BEE-BA4E-A228-FF2FE032077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41298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How to create a </a:t>
            </a:r>
            <a:r>
              <a:rPr lang="en-US" b="1" i="1" dirty="0" err="1"/>
              <a:t>tesla.header.component</a:t>
            </a:r>
            <a:r>
              <a:rPr lang="en-US" b="1" dirty="0"/>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FF0000"/>
                </a:solidFill>
              </a:rPr>
              <a:t>tesla-</a:t>
            </a:r>
            <a:r>
              <a:rPr lang="en-US" b="1" dirty="0" err="1">
                <a:solidFill>
                  <a:srgbClr val="FF0000"/>
                </a:solidFill>
              </a:rPr>
              <a:t>header.component</a:t>
            </a:r>
            <a:endParaRPr lang="en-US" b="1" dirty="0"/>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r>
              <a:rPr lang="en-US" b="1" dirty="0">
                <a:solidFill>
                  <a:schemeClr val="accent2">
                    <a:lumMod val="75000"/>
                  </a:schemeClr>
                </a:solidFill>
              </a:rPr>
              <a:t>Step1 </a:t>
            </a:r>
            <a:r>
              <a:rPr lang="en-US" b="1" dirty="0"/>
              <a:t>Create </a:t>
            </a:r>
            <a:r>
              <a:rPr lang="en-US" b="1" i="1" dirty="0">
                <a:solidFill>
                  <a:schemeClr val="accent1"/>
                </a:solidFill>
              </a:rPr>
              <a:t>tesla-</a:t>
            </a:r>
            <a:r>
              <a:rPr lang="en-US" b="1" i="1" dirty="0" err="1">
                <a:solidFill>
                  <a:schemeClr val="accent1"/>
                </a:solidFill>
              </a:rPr>
              <a:t>header.component.vue</a:t>
            </a:r>
            <a:endParaRPr lang="en-US" b="1" dirty="0">
              <a:solidFill>
                <a:srgbClr val="FF0000"/>
              </a:solidFill>
            </a:endParaRPr>
          </a:p>
          <a:p>
            <a:endParaRPr lang="en-US" dirty="0"/>
          </a:p>
          <a:p>
            <a:r>
              <a:rPr lang="en-US" b="1" dirty="0">
                <a:solidFill>
                  <a:schemeClr val="accent2">
                    <a:lumMod val="75000"/>
                  </a:schemeClr>
                </a:solidFill>
              </a:rPr>
              <a:t>Step 2 </a:t>
            </a:r>
            <a:r>
              <a:rPr lang="en-US" b="1" dirty="0"/>
              <a:t>Import </a:t>
            </a:r>
            <a:r>
              <a:rPr lang="en-US" b="1" i="1" dirty="0">
                <a:solidFill>
                  <a:schemeClr val="accent1"/>
                </a:solidFill>
              </a:rPr>
              <a:t>tesla-</a:t>
            </a:r>
            <a:r>
              <a:rPr lang="en-US" b="1" i="1" dirty="0" err="1">
                <a:solidFill>
                  <a:schemeClr val="accent1"/>
                </a:solidFill>
              </a:rPr>
              <a:t>header.component</a:t>
            </a:r>
            <a:r>
              <a:rPr lang="en-US" b="1" i="1" dirty="0">
                <a:solidFill>
                  <a:schemeClr val="accent1"/>
                </a:solidFill>
              </a:rPr>
              <a:t> </a:t>
            </a:r>
            <a:r>
              <a:rPr lang="en-US" b="1" dirty="0">
                <a:solidFill>
                  <a:srgbClr val="FF0000"/>
                </a:solidFill>
              </a:rPr>
              <a:t>in </a:t>
            </a:r>
            <a:r>
              <a:rPr lang="en-US" b="1" dirty="0" err="1"/>
              <a:t>App.vue</a:t>
            </a:r>
            <a:r>
              <a:rPr lang="en-US" b="1" dirty="0"/>
              <a:t> </a:t>
            </a:r>
            <a:endParaRPr lang="en-US" dirty="0"/>
          </a:p>
        </p:txBody>
      </p:sp>
    </p:spTree>
    <p:extLst>
      <p:ext uri="{BB962C8B-B14F-4D97-AF65-F5344CB8AC3E}">
        <p14:creationId xmlns:p14="http://schemas.microsoft.com/office/powerpoint/2010/main" val="230252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t>Current </a:t>
            </a:r>
            <a:r>
              <a:rPr lang="en-US" b="1" dirty="0" err="1"/>
              <a:t>App.vue</a:t>
            </a:r>
            <a:endParaRPr lang="en-US" b="1" dirty="0"/>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Tree>
    <p:extLst>
      <p:ext uri="{BB962C8B-B14F-4D97-AF65-F5344CB8AC3E}">
        <p14:creationId xmlns:p14="http://schemas.microsoft.com/office/powerpoint/2010/main" val="3579528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BF4D2-EEB1-EF4A-B95A-5B73CCCCC819}"/>
              </a:ext>
            </a:extLst>
          </p:cNvPr>
          <p:cNvSpPr>
            <a:spLocks noGrp="1"/>
          </p:cNvSpPr>
          <p:nvPr>
            <p:ph type="title"/>
          </p:nvPr>
        </p:nvSpPr>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b="1" dirty="0">
                <a:solidFill>
                  <a:srgbClr val="FF0000"/>
                </a:solidFill>
              </a:rPr>
              <a:t>tesla-</a:t>
            </a:r>
            <a:r>
              <a:rPr lang="en-US" b="1" dirty="0" err="1">
                <a:solidFill>
                  <a:srgbClr val="FF0000"/>
                </a:solidFill>
              </a:rPr>
              <a:t>header.component.vue</a:t>
            </a:r>
            <a:endParaRPr lang="en-US" dirty="0"/>
          </a:p>
        </p:txBody>
      </p:sp>
      <p:pic>
        <p:nvPicPr>
          <p:cNvPr id="4" name="Content Placeholder 3">
            <a:extLst>
              <a:ext uri="{FF2B5EF4-FFF2-40B4-BE49-F238E27FC236}">
                <a16:creationId xmlns:a16="http://schemas.microsoft.com/office/drawing/2014/main" id="{ACEFDCB1-F4A2-6D44-86A0-736DF26DF88C}"/>
              </a:ext>
            </a:extLst>
          </p:cNvPr>
          <p:cNvPicPr>
            <a:picLocks noGrp="1" noChangeAspect="1"/>
          </p:cNvPicPr>
          <p:nvPr>
            <p:ph idx="1"/>
          </p:nvPr>
        </p:nvPicPr>
        <p:blipFill>
          <a:blip r:embed="rId2"/>
          <a:stretch>
            <a:fillRect/>
          </a:stretch>
        </p:blipFill>
        <p:spPr>
          <a:xfrm>
            <a:off x="3144602" y="2178187"/>
            <a:ext cx="6410835" cy="3886282"/>
          </a:xfrm>
          <a:prstGeom prst="rect">
            <a:avLst/>
          </a:prstGeom>
        </p:spPr>
      </p:pic>
    </p:spTree>
    <p:extLst>
      <p:ext uri="{BB962C8B-B14F-4D97-AF65-F5344CB8AC3E}">
        <p14:creationId xmlns:p14="http://schemas.microsoft.com/office/powerpoint/2010/main" val="2183584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chemeClr val="accent2">
                    <a:lumMod val="75000"/>
                  </a:schemeClr>
                </a:solidFill>
              </a:rPr>
              <a:t>Step1</a:t>
            </a:r>
            <a:br>
              <a:rPr lang="en-US" b="1" dirty="0">
                <a:solidFill>
                  <a:schemeClr val="accent2">
                    <a:lumMod val="75000"/>
                  </a:schemeClr>
                </a:solidFill>
              </a:rPr>
            </a:br>
            <a:r>
              <a:rPr lang="en-US" sz="4000" b="1" dirty="0">
                <a:solidFill>
                  <a:srgbClr val="FF0000"/>
                </a:solidFill>
              </a:rPr>
              <a:t>tesla-</a:t>
            </a:r>
            <a:r>
              <a:rPr lang="en-US" sz="4000" b="1" dirty="0" err="1">
                <a:solidFill>
                  <a:srgbClr val="FF0000"/>
                </a:solidFill>
              </a:rPr>
              <a:t>header.component.vue</a:t>
            </a:r>
            <a:endParaRPr lang="en-US" sz="4000" b="1" dirty="0"/>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chemeClr val="accent2">
                    <a:lumMod val="75000"/>
                  </a:schemeClr>
                </a:solidFill>
              </a:rPr>
              <a:t>Step 2</a:t>
            </a:r>
            <a:br>
              <a:rPr lang="en-US" b="1" dirty="0"/>
            </a:br>
            <a:r>
              <a:rPr lang="en-US" b="1" dirty="0"/>
              <a:t> </a:t>
            </a:r>
            <a:r>
              <a:rPr lang="en-US" b="1" i="1" dirty="0">
                <a:solidFill>
                  <a:srgbClr val="C00000"/>
                </a:solidFill>
              </a:rPr>
              <a:t>Import</a:t>
            </a:r>
            <a:r>
              <a:rPr lang="en-US" b="1" i="1" dirty="0"/>
              <a:t> </a:t>
            </a:r>
            <a:r>
              <a:rPr lang="en-US" b="1" dirty="0">
                <a:solidFill>
                  <a:srgbClr val="FF0000"/>
                </a:solidFill>
              </a:rPr>
              <a:t>tesla-</a:t>
            </a:r>
            <a:r>
              <a:rPr lang="en-US" b="1" dirty="0" err="1">
                <a:solidFill>
                  <a:srgbClr val="FF0000"/>
                </a:solidFill>
              </a:rPr>
              <a:t>header.component</a:t>
            </a:r>
            <a:r>
              <a:rPr lang="en-US" b="1" dirty="0">
                <a:solidFill>
                  <a:srgbClr val="FF0000"/>
                </a:solidFill>
              </a:rPr>
              <a:t> in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50803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6A6D-F59D-5E4C-A049-E1E4CC882C92}"/>
              </a:ext>
            </a:extLst>
          </p:cNvPr>
          <p:cNvSpPr>
            <a:spLocks noGrp="1"/>
          </p:cNvSpPr>
          <p:nvPr>
            <p:ph type="title"/>
          </p:nvPr>
        </p:nvSpPr>
        <p:spPr/>
        <p:txBody>
          <a:bodyPr/>
          <a:lstStyle/>
          <a:p>
            <a:pPr algn="ctr"/>
            <a:r>
              <a:rPr lang="en-US" b="1" dirty="0"/>
              <a:t>Pass Props</a:t>
            </a:r>
          </a:p>
        </p:txBody>
      </p:sp>
      <p:sp>
        <p:nvSpPr>
          <p:cNvPr id="3" name="Content Placeholder 2">
            <a:extLst>
              <a:ext uri="{FF2B5EF4-FFF2-40B4-BE49-F238E27FC236}">
                <a16:creationId xmlns:a16="http://schemas.microsoft.com/office/drawing/2014/main" id="{3527D36F-5859-8D43-87D3-EB2A879ADF3C}"/>
              </a:ext>
            </a:extLst>
          </p:cNvPr>
          <p:cNvSpPr>
            <a:spLocks noGrp="1"/>
          </p:cNvSpPr>
          <p:nvPr>
            <p:ph idx="1"/>
          </p:nvPr>
        </p:nvSpPr>
        <p:spPr/>
        <p:txBody>
          <a:bodyPr/>
          <a:lstStyle/>
          <a:p>
            <a:endParaRPr lang="en-US" dirty="0"/>
          </a:p>
          <a:p>
            <a:endParaRPr lang="en-US" dirty="0"/>
          </a:p>
          <a:p>
            <a:pPr marL="0" indent="0" algn="ctr">
              <a:buNone/>
            </a:pPr>
            <a:r>
              <a:rPr lang="en-US" b="1" dirty="0"/>
              <a:t>&lt;tesla-header </a:t>
            </a:r>
            <a:r>
              <a:rPr lang="en-US" b="1" dirty="0">
                <a:solidFill>
                  <a:srgbClr val="C00000"/>
                </a:solidFill>
              </a:rPr>
              <a:t>:greeting</a:t>
            </a:r>
            <a:r>
              <a:rPr lang="en-US" b="1" dirty="0"/>
              <a:t>= “greetings” /&gt;</a:t>
            </a:r>
          </a:p>
        </p:txBody>
      </p:sp>
    </p:spTree>
    <p:extLst>
      <p:ext uri="{BB962C8B-B14F-4D97-AF65-F5344CB8AC3E}">
        <p14:creationId xmlns:p14="http://schemas.microsoft.com/office/powerpoint/2010/main" val="342850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7155493" y="3413960"/>
            <a:ext cx="3670162" cy="1348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85D81D3-8023-074E-9970-BE0D1114829B}"/>
              </a:ext>
            </a:extLst>
          </p:cNvPr>
          <p:cNvSpPr txBox="1"/>
          <p:nvPr/>
        </p:nvSpPr>
        <p:spPr>
          <a:xfrm>
            <a:off x="8238386" y="3431327"/>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emit</a:t>
            </a:r>
          </a:p>
        </p:txBody>
      </p:sp>
    </p:spTree>
    <p:extLst>
      <p:ext uri="{BB962C8B-B14F-4D97-AF65-F5344CB8AC3E}">
        <p14:creationId xmlns:p14="http://schemas.microsoft.com/office/powerpoint/2010/main" val="2799815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F0A6-4F50-AC4D-B73A-3B3C23991EA8}"/>
              </a:ext>
            </a:extLst>
          </p:cNvPr>
          <p:cNvSpPr>
            <a:spLocks noGrp="1"/>
          </p:cNvSpPr>
          <p:nvPr>
            <p:ph type="title"/>
          </p:nvPr>
        </p:nvSpPr>
        <p:spPr/>
        <p:txBody>
          <a:bodyPr/>
          <a:lstStyle/>
          <a:p>
            <a:pPr algn="ctr"/>
            <a:r>
              <a:rPr lang="en-US" b="1" dirty="0"/>
              <a:t>Emit events</a:t>
            </a:r>
          </a:p>
        </p:txBody>
      </p:sp>
      <p:sp>
        <p:nvSpPr>
          <p:cNvPr id="3" name="Content Placeholder 2">
            <a:extLst>
              <a:ext uri="{FF2B5EF4-FFF2-40B4-BE49-F238E27FC236}">
                <a16:creationId xmlns:a16="http://schemas.microsoft.com/office/drawing/2014/main" id="{DF3DA847-54A3-9746-9890-4267959DD94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01172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t>Tesla Battery Component </a:t>
            </a:r>
            <a:br>
              <a:rPr lang="en-US" b="1" dirty="0"/>
            </a:br>
            <a:r>
              <a:rPr lang="en-US" b="1" dirty="0"/>
              <a:t>(</a:t>
            </a:r>
            <a:r>
              <a:rPr lang="en-US" b="1" dirty="0">
                <a:solidFill>
                  <a:schemeClr val="accent2"/>
                </a:solidFill>
              </a:rPr>
              <a:t>Container component</a:t>
            </a:r>
            <a:r>
              <a:rPr lang="en-US" b="1" dirty="0"/>
              <a:t>)</a:t>
            </a:r>
          </a:p>
        </p:txBody>
      </p:sp>
      <p:pic>
        <p:nvPicPr>
          <p:cNvPr id="5" name="Content Placeholder 4">
            <a:extLst>
              <a:ext uri="{FF2B5EF4-FFF2-40B4-BE49-F238E27FC236}">
                <a16:creationId xmlns:a16="http://schemas.microsoft.com/office/drawing/2014/main" id="{90863064-F897-BD4C-B72B-53E3CC4E0A45}"/>
              </a:ext>
            </a:extLst>
          </p:cNvPr>
          <p:cNvPicPr>
            <a:picLocks noGrp="1" noChangeAspect="1"/>
          </p:cNvPicPr>
          <p:nvPr>
            <p:ph idx="1"/>
          </p:nvPr>
        </p:nvPicPr>
        <p:blipFill>
          <a:blip r:embed="rId2"/>
          <a:stretch>
            <a:fillRect/>
          </a:stretch>
        </p:blipFill>
        <p:spPr>
          <a:xfrm>
            <a:off x="3920358" y="1816935"/>
            <a:ext cx="5059735" cy="5041065"/>
          </a:xfrm>
        </p:spPr>
      </p:pic>
    </p:spTree>
    <p:extLst>
      <p:ext uri="{BB962C8B-B14F-4D97-AF65-F5344CB8AC3E}">
        <p14:creationId xmlns:p14="http://schemas.microsoft.com/office/powerpoint/2010/main" val="25967052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0820-C050-1940-A695-0C3EFBDA0A7C}"/>
              </a:ext>
            </a:extLst>
          </p:cNvPr>
          <p:cNvSpPr>
            <a:spLocks noGrp="1"/>
          </p:cNvSpPr>
          <p:nvPr>
            <p:ph type="title"/>
          </p:nvPr>
        </p:nvSpPr>
        <p:spPr/>
        <p:txBody>
          <a:bodyPr/>
          <a:lstStyle/>
          <a:p>
            <a:pPr algn="ctr"/>
            <a:r>
              <a:rPr lang="en-US" b="1" dirty="0"/>
              <a:t>Tesla Battery Component (</a:t>
            </a:r>
            <a:r>
              <a:rPr lang="en-US" b="1" dirty="0">
                <a:solidFill>
                  <a:srgbClr val="FF0000"/>
                </a:solidFill>
              </a:rPr>
              <a:t>template</a:t>
            </a:r>
            <a:r>
              <a:rPr lang="en-US" b="1" dirty="0"/>
              <a:t>)</a:t>
            </a:r>
            <a:endParaRPr lang="en-US" dirty="0"/>
          </a:p>
        </p:txBody>
      </p:sp>
      <p:pic>
        <p:nvPicPr>
          <p:cNvPr id="5" name="Content Placeholder 4">
            <a:extLst>
              <a:ext uri="{FF2B5EF4-FFF2-40B4-BE49-F238E27FC236}">
                <a16:creationId xmlns:a16="http://schemas.microsoft.com/office/drawing/2014/main" id="{3213FB1D-0EE7-3843-81CF-9B96F9B97DF1}"/>
              </a:ext>
            </a:extLst>
          </p:cNvPr>
          <p:cNvPicPr>
            <a:picLocks noGrp="1" noChangeAspect="1"/>
          </p:cNvPicPr>
          <p:nvPr>
            <p:ph idx="1"/>
          </p:nvPr>
        </p:nvPicPr>
        <p:blipFill>
          <a:blip r:embed="rId2"/>
          <a:stretch>
            <a:fillRect/>
          </a:stretch>
        </p:blipFill>
        <p:spPr>
          <a:xfrm>
            <a:off x="1491788" y="1825625"/>
            <a:ext cx="9208423" cy="4351338"/>
          </a:xfrm>
        </p:spPr>
      </p:pic>
    </p:spTree>
    <p:extLst>
      <p:ext uri="{BB962C8B-B14F-4D97-AF65-F5344CB8AC3E}">
        <p14:creationId xmlns:p14="http://schemas.microsoft.com/office/powerpoint/2010/main" val="598061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A0CD-DB2F-F84D-8C54-FF43FDDBEFCE}"/>
              </a:ext>
            </a:extLst>
          </p:cNvPr>
          <p:cNvSpPr>
            <a:spLocks noGrp="1"/>
          </p:cNvSpPr>
          <p:nvPr>
            <p:ph type="title"/>
          </p:nvPr>
        </p:nvSpPr>
        <p:spPr/>
        <p:txBody>
          <a:bodyPr/>
          <a:lstStyle/>
          <a:p>
            <a:pPr algn="ctr"/>
            <a:r>
              <a:rPr lang="en-US" b="1" dirty="0" err="1"/>
              <a:t>TeslaCar</a:t>
            </a:r>
            <a:endParaRPr lang="en-US" b="1" dirty="0"/>
          </a:p>
        </p:txBody>
      </p:sp>
      <p:pic>
        <p:nvPicPr>
          <p:cNvPr id="5" name="Content Placeholder 4">
            <a:extLst>
              <a:ext uri="{FF2B5EF4-FFF2-40B4-BE49-F238E27FC236}">
                <a16:creationId xmlns:a16="http://schemas.microsoft.com/office/drawing/2014/main" id="{4B99F2B0-AF2A-AF40-B5E3-CE2BDF79E1E6}"/>
              </a:ext>
            </a:extLst>
          </p:cNvPr>
          <p:cNvPicPr>
            <a:picLocks noGrp="1" noChangeAspect="1"/>
          </p:cNvPicPr>
          <p:nvPr>
            <p:ph idx="1"/>
          </p:nvPr>
        </p:nvPicPr>
        <p:blipFill>
          <a:blip r:embed="rId2"/>
          <a:stretch>
            <a:fillRect/>
          </a:stretch>
        </p:blipFill>
        <p:spPr>
          <a:xfrm>
            <a:off x="1809324" y="1545021"/>
            <a:ext cx="8573351" cy="5150070"/>
          </a:xfrm>
        </p:spPr>
      </p:pic>
    </p:spTree>
    <p:extLst>
      <p:ext uri="{BB962C8B-B14F-4D97-AF65-F5344CB8AC3E}">
        <p14:creationId xmlns:p14="http://schemas.microsoft.com/office/powerpoint/2010/main" val="193008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0665533" y="5516926"/>
            <a:ext cx="1072602" cy="1072602"/>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br>
              <a:rPr lang="en-US" b="1" dirty="0"/>
            </a:br>
            <a:br>
              <a:rPr lang="en-US" b="1" dirty="0"/>
            </a:br>
            <a:r>
              <a:rPr lang="en-US" b="1" dirty="0"/>
              <a:t>Data service =&gt; </a:t>
            </a:r>
            <a:r>
              <a:rPr lang="en-US" b="1" dirty="0" err="1">
                <a:solidFill>
                  <a:srgbClr val="FF0000"/>
                </a:solidFill>
              </a:rPr>
              <a:t>TeslaBattery.service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p:txBody>
          <a:bodyPr/>
          <a:lstStyle/>
          <a:p>
            <a:pPr marL="0" indent="0">
              <a:buNone/>
            </a:pPr>
            <a:endParaRPr lang="en-US" dirty="0"/>
          </a:p>
          <a:p>
            <a:pPr marL="0" indent="0">
              <a:buNone/>
            </a:pPr>
            <a:r>
              <a:rPr lang="en-US" dirty="0"/>
              <a:t>Structure data:</a:t>
            </a:r>
          </a:p>
          <a:p>
            <a:endParaRPr lang="en-US" dirty="0"/>
          </a:p>
          <a:p>
            <a:r>
              <a:rPr lang="en-US" b="1" dirty="0"/>
              <a:t>Models –&gt; wheels – climate – speed - </a:t>
            </a:r>
            <a:r>
              <a:rPr lang="en-US" b="1" dirty="0" err="1"/>
              <a:t>temparature</a:t>
            </a:r>
            <a:endParaRPr lang="en-US" b="1" dirty="0"/>
          </a:p>
          <a:p>
            <a:endParaRPr lang="en-US" b="1" dirty="0"/>
          </a:p>
          <a:p>
            <a:r>
              <a:rPr lang="en-US" dirty="0"/>
              <a:t>Models = </a:t>
            </a:r>
            <a:r>
              <a:rPr lang="en-US" b="1" dirty="0">
                <a:solidFill>
                  <a:schemeClr val="accent2"/>
                </a:solidFill>
              </a:rPr>
              <a:t>'60', '60D', '75', '75D', '90D', 'P100D'</a:t>
            </a:r>
          </a:p>
          <a:p>
            <a:endParaRPr lang="en-US" dirty="0"/>
          </a:p>
        </p:txBody>
      </p:sp>
    </p:spTree>
    <p:extLst>
      <p:ext uri="{BB962C8B-B14F-4D97-AF65-F5344CB8AC3E}">
        <p14:creationId xmlns:p14="http://schemas.microsoft.com/office/powerpoint/2010/main" val="3288199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r>
              <a:rPr lang="en-US" b="1" dirty="0"/>
              <a:t>Exercise: check </a:t>
            </a:r>
            <a:r>
              <a:rPr lang="en-US" b="1" dirty="0" err="1"/>
              <a:t>TeslaBattery.service</a:t>
            </a:r>
            <a:r>
              <a:rPr lang="en-US" b="1" dirty="0"/>
              <a:t> model</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1083415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r>
              <a:rPr lang="en-US" dirty="0" err="1"/>
              <a:t>Weetjes</a:t>
            </a:r>
            <a:r>
              <a:rPr lang="en-US" dirty="0"/>
              <a:t>:</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FF0000"/>
                </a:solidFill>
              </a:rPr>
              <a:t>stats()-method </a:t>
            </a:r>
            <a:r>
              <a:rPr lang="en-US" dirty="0"/>
              <a:t>(</a:t>
            </a:r>
            <a:r>
              <a:rPr lang="en-US" dirty="0" err="1"/>
              <a:t>voor</a:t>
            </a:r>
            <a:r>
              <a:rPr lang="en-US" dirty="0"/>
              <a:t> het </a:t>
            </a:r>
            <a:r>
              <a:rPr lang="en-US" dirty="0" err="1"/>
              <a:t>calculceren</a:t>
            </a:r>
            <a:r>
              <a:rPr lang="en-US" dirty="0"/>
              <a:t> van de </a:t>
            </a:r>
            <a:r>
              <a:rPr lang="en-US" dirty="0" err="1"/>
              <a:t>maximale</a:t>
            </a:r>
            <a:r>
              <a:rPr lang="en-US" dirty="0"/>
              <a:t> battery range) is called </a:t>
            </a:r>
            <a:r>
              <a:rPr lang="en-US" dirty="0" err="1"/>
              <a:t>als</a:t>
            </a:r>
            <a:r>
              <a:rPr lang="en-US" dirty="0"/>
              <a:t> </a:t>
            </a:r>
            <a:r>
              <a:rPr lang="en-US" dirty="0" err="1"/>
              <a:t>er</a:t>
            </a:r>
            <a:r>
              <a:rPr lang="en-US" dirty="0"/>
              <a:t> </a:t>
            </a:r>
            <a:r>
              <a:rPr lang="en-US" dirty="0" err="1"/>
              <a:t>een</a:t>
            </a:r>
            <a:r>
              <a:rPr lang="en-US" dirty="0"/>
              <a:t> </a:t>
            </a:r>
            <a:r>
              <a:rPr lang="en-US" dirty="0" err="1"/>
              <a:t>parm</a:t>
            </a:r>
            <a:r>
              <a:rPr lang="en-US" dirty="0"/>
              <a:t> </a:t>
            </a:r>
            <a:r>
              <a:rPr lang="en-US" dirty="0" err="1"/>
              <a:t>veranderd</a:t>
            </a:r>
            <a:r>
              <a:rPr lang="en-US" dirty="0"/>
              <a:t>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 </a:t>
            </a:r>
            <a:r>
              <a:rPr lang="en-US" dirty="0" err="1"/>
              <a:t>parms</a:t>
            </a:r>
            <a:r>
              <a:rPr lang="en-US" dirty="0"/>
              <a:t> (</a:t>
            </a:r>
            <a:r>
              <a:rPr lang="en-US" b="1" dirty="0"/>
              <a:t>wheels – climate – speed - </a:t>
            </a:r>
            <a:r>
              <a:rPr lang="en-US" b="1" dirty="0" err="1"/>
              <a:t>temparature</a:t>
            </a:r>
            <a:r>
              <a:rPr lang="en-US" dirty="0"/>
              <a:t>) </a:t>
            </a:r>
            <a:r>
              <a:rPr lang="en-US" dirty="0" err="1"/>
              <a:t>wordt</a:t>
            </a:r>
            <a:r>
              <a:rPr lang="en-US" dirty="0"/>
              <a:t> middle 2-way databinding </a:t>
            </a:r>
            <a:r>
              <a:rPr lang="en-US" dirty="0" err="1"/>
              <a:t>doorgegeven</a:t>
            </a:r>
            <a:r>
              <a:rPr lang="en-US" dirty="0"/>
              <a:t>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FF0000"/>
                </a:solidFill>
                <a:sym typeface="Wingdings" pitchFamily="2" charset="2"/>
              </a:rPr>
              <a:t>v-model </a:t>
            </a:r>
            <a:r>
              <a:rPr lang="en-US" b="1" dirty="0" err="1">
                <a:solidFill>
                  <a:srgbClr val="FF0000"/>
                </a:solidFill>
                <a:sym typeface="Wingdings" pitchFamily="2" charset="2"/>
              </a:rPr>
              <a:t>en</a:t>
            </a:r>
            <a:r>
              <a:rPr lang="en-US" b="1" dirty="0">
                <a:solidFill>
                  <a:srgbClr val="FF0000"/>
                </a:solidFill>
                <a:sym typeface="Wingdings" pitchFamily="2" charset="2"/>
              </a:rPr>
              <a:t> $emit </a:t>
            </a:r>
            <a:r>
              <a:rPr lang="en-US" b="1">
                <a:solidFill>
                  <a:srgbClr val="FF0000"/>
                </a:solidFill>
                <a:sym typeface="Wingdings" pitchFamily="2" charset="2"/>
              </a:rPr>
              <a:t> value</a:t>
            </a:r>
            <a:endParaRPr lang="en-US" b="1" dirty="0">
              <a:solidFill>
                <a:srgbClr val="FF0000"/>
              </a:solidFill>
            </a:endParaRP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71134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t>Uitleg</a:t>
            </a:r>
            <a:r>
              <a:rPr lang="en-US" dirty="0"/>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t>Name, Props, data(), Methods, Computed() in Child components</a:t>
            </a:r>
          </a:p>
          <a:p>
            <a:r>
              <a:rPr lang="en-US" dirty="0"/>
              <a:t>Start app with root </a:t>
            </a:r>
            <a:r>
              <a:rPr lang="en-US" dirty="0" err="1"/>
              <a:t>Vue</a:t>
            </a:r>
            <a:r>
              <a:rPr lang="en-US" dirty="0"/>
              <a:t>:  new </a:t>
            </a:r>
            <a:r>
              <a:rPr lang="en-US" dirty="0" err="1"/>
              <a:t>Vue</a:t>
            </a:r>
            <a:r>
              <a:rPr lang="en-US" dirty="0"/>
              <a:t>()</a:t>
            </a:r>
          </a:p>
          <a:p>
            <a:r>
              <a:rPr lang="en-US" dirty="0"/>
              <a:t>Computed properties </a:t>
            </a:r>
            <a:r>
              <a:rPr lang="en-US" dirty="0" err="1"/>
              <a:t>en</a:t>
            </a:r>
            <a:r>
              <a:rPr lang="en-US" dirty="0"/>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t>DIRECTIVES</a:t>
            </a:r>
          </a:p>
        </p:txBody>
      </p:sp>
    </p:spTree>
    <p:extLst>
      <p:ext uri="{BB962C8B-B14F-4D97-AF65-F5344CB8AC3E}">
        <p14:creationId xmlns:p14="http://schemas.microsoft.com/office/powerpoint/2010/main" val="3134030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t>Directive v-if</a:t>
            </a:r>
            <a:endParaRPr lang="en-US" dirty="0"/>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t>root </a:t>
            </a:r>
            <a:r>
              <a:rPr lang="en-US" b="1" dirty="0" err="1"/>
              <a:t>Vue</a:t>
            </a:r>
            <a:r>
              <a:rPr lang="en-US" b="1" dirty="0"/>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new </a:t>
            </a:r>
            <a:r>
              <a:rPr lang="en-US" sz="3600" dirty="0" err="1"/>
              <a:t>Vue</a:t>
            </a:r>
            <a:r>
              <a:rPr lang="en-US" sz="3600" dirty="0"/>
              <a:t>({</a:t>
            </a:r>
          </a:p>
          <a:p>
            <a:pPr marL="3200400" lvl="7" indent="0">
              <a:buNone/>
            </a:pPr>
            <a:r>
              <a:rPr lang="en-US" sz="3600" dirty="0"/>
              <a:t>   // options</a:t>
            </a:r>
          </a:p>
          <a:p>
            <a:pPr marL="3200400" lvl="7" indent="0">
              <a:buNone/>
            </a:pPr>
            <a:r>
              <a:rPr lang="en-US" sz="3600" dirty="0"/>
              <a:t> })</a:t>
            </a:r>
          </a:p>
        </p:txBody>
      </p:sp>
    </p:spTree>
    <p:extLst>
      <p:ext uri="{BB962C8B-B14F-4D97-AF65-F5344CB8AC3E}">
        <p14:creationId xmlns:p14="http://schemas.microsoft.com/office/powerpoint/2010/main" val="2621572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t>Directive v-model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t>Directive </a:t>
            </a:r>
            <a:r>
              <a:rPr lang="en-US" b="1" dirty="0" err="1"/>
              <a:t>v-on:click</a:t>
            </a:r>
            <a:endParaRPr lang="en-US" b="1" dirty="0"/>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t>Directive </a:t>
            </a:r>
            <a:r>
              <a:rPr lang="en-US" b="1" dirty="0" err="1"/>
              <a:t>v-on:click</a:t>
            </a:r>
            <a:endParaRPr lang="en-US" dirty="0"/>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t>v-on:click</a:t>
            </a:r>
            <a:r>
              <a:rPr lang="en-US" b="1" dirty="0"/>
              <a:t>  Shorthand</a:t>
            </a:r>
            <a:endParaRPr lang="en-US" dirty="0"/>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t>@</a:t>
            </a:r>
            <a:r>
              <a:rPr lang="en-US" b="1" dirty="0" err="1"/>
              <a:t>blur.stop.prevent</a:t>
            </a:r>
            <a:endParaRPr lang="en-US" b="1" dirty="0"/>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t>Basics </a:t>
            </a:r>
            <a:r>
              <a:rPr lang="en-US" b="1" dirty="0" err="1"/>
              <a:t>Vue.js</a:t>
            </a:r>
            <a:endParaRPr lang="en-US" b="1" dirty="0"/>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spTree>
    <p:extLst>
      <p:ext uri="{BB962C8B-B14F-4D97-AF65-F5344CB8AC3E}">
        <p14:creationId xmlns:p14="http://schemas.microsoft.com/office/powerpoint/2010/main" val="1667767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spTree>
    <p:extLst>
      <p:ext uri="{BB962C8B-B14F-4D97-AF65-F5344CB8AC3E}">
        <p14:creationId xmlns:p14="http://schemas.microsoft.com/office/powerpoint/2010/main" val="2275414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chemeClr val="accent2"/>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C00000"/>
                </a:solidFill>
              </a:rPr>
              <a:t>http://react-tesla-charge-</a:t>
            </a:r>
            <a:r>
              <a:rPr lang="en-US" sz="4000" b="1" dirty="0" err="1">
                <a:solidFill>
                  <a:srgbClr val="C00000"/>
                </a:solidFill>
              </a:rPr>
              <a:t>calculator.surge.sh</a:t>
            </a:r>
            <a:r>
              <a:rPr lang="en-US" sz="4000" b="1" dirty="0">
                <a:solidFill>
                  <a:srgbClr val="C00000"/>
                </a:solidFill>
              </a:rPr>
              <a:t>/</a:t>
            </a:r>
          </a:p>
        </p:txBody>
      </p:sp>
    </p:spTree>
    <p:extLst>
      <p:ext uri="{BB962C8B-B14F-4D97-AF65-F5344CB8AC3E}">
        <p14:creationId xmlns:p14="http://schemas.microsoft.com/office/powerpoint/2010/main" val="4222434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8580</TotalTime>
  <Words>704</Words>
  <Application>Microsoft Macintosh PowerPoint</Application>
  <PresentationFormat>Widescreen</PresentationFormat>
  <Paragraphs>236</Paragraphs>
  <Slides>54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Wingdings</vt:lpstr>
      <vt:lpstr>Office Theme</vt:lpstr>
      <vt:lpstr>Building Tesla’s Battery Range Calculator with Vue</vt:lpstr>
      <vt:lpstr>Agenda workshop</vt:lpstr>
      <vt:lpstr>PowerPoint Presentation</vt:lpstr>
      <vt:lpstr> Virtual DOM Vue.js and React both use virtual DOM, which makes it faster</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Tesla Battery Component  (Container component)</vt:lpstr>
      <vt:lpstr>Container Component (stateful component) </vt:lpstr>
      <vt:lpstr>Presentational Component (stateless component) </vt:lpstr>
      <vt:lpstr>What are the benefits of using these patterns? </vt:lpstr>
      <vt:lpstr>PowerPoint Presentation</vt:lpstr>
      <vt:lpstr>Syntax Component</vt:lpstr>
      <vt:lpstr>Data binding</vt:lpstr>
      <vt:lpstr>Data binding</vt:lpstr>
      <vt:lpstr>PowerPoint Presentation</vt:lpstr>
      <vt:lpstr>How to create a tesla.header.component?</vt:lpstr>
      <vt:lpstr>tesla-header.component</vt:lpstr>
      <vt:lpstr>Current App.vue</vt:lpstr>
      <vt:lpstr>Step1 tesla-header.component.vue</vt:lpstr>
      <vt:lpstr>Step1 tesla-header.component.vue</vt:lpstr>
      <vt:lpstr>Components tree</vt:lpstr>
      <vt:lpstr>Step 2  Import tesla-header.component in App.vue </vt:lpstr>
      <vt:lpstr>PowerPoint Presentation</vt:lpstr>
      <vt:lpstr>Components tree</vt:lpstr>
      <vt:lpstr>Pass Props</vt:lpstr>
      <vt:lpstr>Emit events</vt:lpstr>
      <vt:lpstr>Emit events</vt:lpstr>
      <vt:lpstr>Tesla Battery Component  (Container component)</vt:lpstr>
      <vt:lpstr>Tesla Battery Component (template)</vt:lpstr>
      <vt:lpstr>TeslaCar</vt:lpstr>
      <vt:lpstr>  Data service =&gt; TeslaBattery.service  </vt:lpstr>
      <vt:lpstr>Exercise: check TeslaBattery.service model</vt:lpstr>
      <vt:lpstr>Weetjes:</vt:lpstr>
      <vt:lpstr>Filter</vt:lpstr>
      <vt:lpstr>Custom Filter</vt:lpstr>
      <vt:lpstr>TODO</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70</cp:revision>
  <dcterms:created xsi:type="dcterms:W3CDTF">2018-10-28T14:47:35Z</dcterms:created>
  <dcterms:modified xsi:type="dcterms:W3CDTF">2018-11-25T17:49:22Z</dcterms:modified>
</cp:coreProperties>
</file>